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24384000" cy="13716000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Lato Black" panose="020F0502020204030203" pitchFamily="3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h2Lkm5ifjSKClk1cibfFdeYN1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97c1cd908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f97c1cd90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97c1cd908_0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f97c1cd90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97c1cd908_0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f97c1cd90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97c1cd908_0_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f97c1cd90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97c1cd908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f97c1cd90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97c1cd908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f97c1cd90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863c7ca1c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0863c7ca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97c1cd908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f97c1cd90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0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3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starry-background_short1.jpg"/>
          <p:cNvPicPr preferRelativeResize="0"/>
          <p:nvPr/>
        </p:nvPicPr>
        <p:blipFill rotWithShape="1">
          <a:blip r:embed="rId3">
            <a:alphaModFix/>
          </a:blip>
          <a:srcRect l="3762" t="14220" r="3763" b="7577"/>
          <a:stretch/>
        </p:blipFill>
        <p:spPr>
          <a:xfrm>
            <a:off x="-42533" y="-24458"/>
            <a:ext cx="24469067" cy="1376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79" y="4187749"/>
            <a:ext cx="20319242" cy="370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red-stripped-bottom.png"/>
          <p:cNvPicPr preferRelativeResize="0"/>
          <p:nvPr/>
        </p:nvPicPr>
        <p:blipFill rotWithShape="1">
          <a:blip r:embed="rId5">
            <a:alphaModFix/>
          </a:blip>
          <a:srcRect t="54070" b="16190"/>
          <a:stretch/>
        </p:blipFill>
        <p:spPr>
          <a:xfrm>
            <a:off x="-1" y="12008018"/>
            <a:ext cx="24384001" cy="177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97c1cd908_0_53"/>
          <p:cNvSpPr txBox="1"/>
          <p:nvPr/>
        </p:nvSpPr>
        <p:spPr>
          <a:xfrm>
            <a:off x="1051824" y="1103303"/>
            <a:ext cx="21952800" cy="980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4. Frictionless Service</a:t>
            </a:r>
            <a:endParaRPr sz="40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76250" algn="l" rtl="0">
              <a:lnSpc>
                <a:spcPct val="115000"/>
              </a:lnSpc>
              <a:spcAft>
                <a:spcPts val="0"/>
              </a:spcAft>
              <a:buClr>
                <a:srgbClr val="173D6D"/>
              </a:buClr>
              <a:buSzPts val="3900"/>
              <a:buChar char="○"/>
            </a:pPr>
            <a:r>
              <a:rPr lang="en-US" sz="39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Being Flexible and Easy to Work With</a:t>
            </a: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Avoid rigid protocols when working with affiliates; understand their needs and adapt accordingly</a:t>
            </a:r>
            <a:endParaRPr sz="39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3900"/>
              <a:buChar char="○"/>
            </a:pPr>
            <a:r>
              <a:rPr lang="en-US" sz="39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Boundaries</a:t>
            </a: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While flexibility is important, also set clear, professional boundaries</a:t>
            </a:r>
          </a:p>
          <a:p>
            <a:pPr marL="914400" lvl="1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3900"/>
              <a:buChar char="○"/>
            </a:pPr>
            <a:endParaRPr sz="18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5. Earning Inbound Work</a:t>
            </a:r>
            <a:endParaRPr sz="40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76250" algn="l" rtl="0">
              <a:lnSpc>
                <a:spcPct val="115000"/>
              </a:lnSpc>
              <a:spcAft>
                <a:spcPts val="0"/>
              </a:spcAft>
              <a:buClr>
                <a:srgbClr val="173D6D"/>
              </a:buClr>
              <a:buSzPts val="3900"/>
              <a:buChar char="○"/>
            </a:pPr>
            <a:r>
              <a:rPr lang="en-US" sz="39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Asking for Work</a:t>
            </a: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Don’t be shy to ask for inbound work as well as their pain points to avoid </a:t>
            </a:r>
            <a:endParaRPr sz="39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3900"/>
              <a:buChar char="○"/>
            </a:pPr>
            <a:r>
              <a:rPr lang="en-US" sz="39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Trust</a:t>
            </a: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39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38300" lvl="2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3900"/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 the affiliate relationship with the same care as your direct clients</a:t>
            </a:r>
            <a:endParaRPr sz="39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38300" lvl="2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3900"/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feel discouraged if you don’t receive trips right away; building a strong relationship is a gradual process</a:t>
            </a:r>
          </a:p>
          <a:p>
            <a:pPr marL="1638300" lvl="2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3900"/>
              <a:buFont typeface="Wingdings" panose="05000000000000000000" pitchFamily="2" charset="2"/>
              <a:buChar char="Ø"/>
            </a:pPr>
            <a:endParaRPr sz="18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6. Affiliate Relationships</a:t>
            </a:r>
            <a:endParaRPr sz="40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76250" algn="l" rtl="0">
              <a:lnSpc>
                <a:spcPct val="115000"/>
              </a:lnSpc>
              <a:spcAft>
                <a:spcPts val="0"/>
              </a:spcAft>
              <a:buClr>
                <a:srgbClr val="173D6D"/>
              </a:buClr>
              <a:buSzPts val="3900"/>
              <a:buChar char="○"/>
            </a:pPr>
            <a:r>
              <a:rPr lang="en-US" sz="39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Understanding the Client/Passenger Dynamic</a:t>
            </a:r>
            <a:r>
              <a:rPr lang="en-US" sz="39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affiliate is your client, but the person in the backseat is the passenger – balance the needs of both</a:t>
            </a:r>
            <a:endParaRPr sz="39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0" name="Google Shape;170;g2f97c1cd908_0_53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f97c1cd908_0_53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f97c1cd908_0_53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73" name="Google Shape;173;g2f97c1cd908_0_53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97c1cd908_0_62"/>
          <p:cNvSpPr txBox="1"/>
          <p:nvPr/>
        </p:nvSpPr>
        <p:spPr>
          <a:xfrm>
            <a:off x="1678675" y="895550"/>
            <a:ext cx="21699900" cy="1246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7500"/>
              <a:buFont typeface="Helvetica Neue"/>
              <a:buNone/>
            </a:pPr>
            <a:r>
              <a:rPr lang="en-US" sz="7500" b="1" dirty="0">
                <a:solidFill>
                  <a:srgbClr val="B232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 Keys to a Successful Affiliate Relationship</a:t>
            </a:r>
            <a:endParaRPr dirty="0"/>
          </a:p>
        </p:txBody>
      </p:sp>
      <p:sp>
        <p:nvSpPr>
          <p:cNvPr id="179" name="Google Shape;179;g2f97c1cd908_0_62"/>
          <p:cNvSpPr txBox="1"/>
          <p:nvPr/>
        </p:nvSpPr>
        <p:spPr>
          <a:xfrm>
            <a:off x="2334900" y="2375384"/>
            <a:ext cx="19714200" cy="874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914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Trust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Proactive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Communicate Effectively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Top-Tier Training (Office/Chauffeur Team)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and Professionalism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Consistency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Responsiveness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Easy to Work With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Expectations</a:t>
            </a:r>
          </a:p>
          <a:p>
            <a:pPr marL="457200" lvl="0" indent="-914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AutoNum type="arabicPeriod"/>
            </a:pPr>
            <a:r>
              <a:rPr lang="en-US" sz="48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Golden Rule: Treat affiliate relationships as you’d like to be treated.</a:t>
            </a:r>
            <a:endParaRPr sz="4800" b="1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g2f97c1cd908_0_62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f97c1cd908_0_62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f97c1cd908_0_62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83" name="Google Shape;183;g2f97c1cd908_0_62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97c1cd908_0_80"/>
          <p:cNvSpPr txBox="1"/>
          <p:nvPr/>
        </p:nvSpPr>
        <p:spPr>
          <a:xfrm>
            <a:off x="1342050" y="5337900"/>
            <a:ext cx="21699900" cy="156962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7500"/>
              <a:buFont typeface="Helvetica Neue"/>
              <a:buNone/>
            </a:pPr>
            <a:r>
              <a:rPr lang="en-US" sz="9600" b="1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0" name="Google Shape;190;g2f97c1cd908_0_80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f97c1cd908_0_80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f97c1cd908_0_80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93" name="Google Shape;193;g2f97c1cd908_0_80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5" descr="starry-background_short1.jpg"/>
          <p:cNvPicPr preferRelativeResize="0"/>
          <p:nvPr/>
        </p:nvPicPr>
        <p:blipFill rotWithShape="1">
          <a:blip r:embed="rId3">
            <a:alphaModFix/>
          </a:blip>
          <a:srcRect l="3762" t="14220" r="3763" b="7577"/>
          <a:stretch/>
        </p:blipFill>
        <p:spPr>
          <a:xfrm>
            <a:off x="-42533" y="-24458"/>
            <a:ext cx="24469067" cy="1376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-1262914" y="1554940"/>
            <a:ext cx="1576082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9000"/>
              <a:buFont typeface="Helvetica Neue"/>
              <a:buNone/>
            </a:pPr>
            <a:r>
              <a:rPr lang="en-US" sz="9000" b="1" i="0" u="none" strike="noStrike" cap="none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Let Us Know How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9000"/>
              <a:buFont typeface="Helvetica Neue"/>
              <a:buNone/>
            </a:pPr>
            <a:r>
              <a:rPr lang="en-US" sz="9000" b="1" i="0" u="none" strike="noStrike" cap="none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We Did!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0" name="Google Shape;200;p5" descr="CDNLA-Shop-App-survey.png"/>
          <p:cNvPicPr preferRelativeResize="0"/>
          <p:nvPr/>
        </p:nvPicPr>
        <p:blipFill rotWithShape="1">
          <a:blip r:embed="rId4">
            <a:alphaModFix/>
          </a:blip>
          <a:srcRect b="3410"/>
          <a:stretch/>
        </p:blipFill>
        <p:spPr>
          <a:xfrm>
            <a:off x="8308718" y="116279"/>
            <a:ext cx="19510796" cy="1256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 descr="IOS-icon-cd-nla-shows-1024x1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07565" y="8884033"/>
            <a:ext cx="2501561" cy="2501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 descr="2024 Fall Show Education Survey QR Code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2409" y="5523187"/>
            <a:ext cx="5224266" cy="5224266"/>
          </a:xfrm>
          <a:prstGeom prst="rect">
            <a:avLst/>
          </a:prstGeom>
          <a:noFill/>
          <a:ln w="63500" cap="flat" cmpd="sng">
            <a:solidFill>
              <a:srgbClr val="D5D5D5"/>
            </a:solidFill>
            <a:prstDash val="solid"/>
            <a:miter lim="400000"/>
            <a:headEnd type="none" w="sm" len="sm"/>
            <a:tailEnd type="none" w="sm" len="sm"/>
          </a:ln>
        </p:spPr>
      </p:pic>
      <p:sp>
        <p:nvSpPr>
          <p:cNvPr id="203" name="Google Shape;203;p5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7000"/>
              <a:buFont typeface="Helvetica Neue"/>
              <a:buNone/>
            </a:pPr>
            <a:r>
              <a:rPr lang="en-US" sz="7000" b="1" i="0" u="none" strike="noStrike" cap="none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Fill Out the Survey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" name="Google Shape;204;p5" descr="starry-background_short.jpg"/>
          <p:cNvPicPr preferRelativeResize="0"/>
          <p:nvPr/>
        </p:nvPicPr>
        <p:blipFill rotWithShape="1">
          <a:blip r:embed="rId7">
            <a:alphaModFix/>
          </a:blip>
          <a:srcRect t="11155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Coffee Sponsor</a:t>
            </a:r>
            <a:endParaRPr/>
          </a:p>
        </p:txBody>
      </p:sp>
      <p:pic>
        <p:nvPicPr>
          <p:cNvPr id="206" name="Google Shape;206;p5" descr="Buffalo-Limo-Logo-17-logo-tag-BW.png"/>
          <p:cNvPicPr preferRelativeResize="0"/>
          <p:nvPr/>
        </p:nvPicPr>
        <p:blipFill rotWithShape="1">
          <a:blip r:embed="rId8">
            <a:alphaModFix/>
          </a:blip>
          <a:srcRect l="8900" r="8900"/>
          <a:stretch/>
        </p:blipFill>
        <p:spPr>
          <a:xfrm>
            <a:off x="21003583" y="11808870"/>
            <a:ext cx="2220885" cy="180124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208" name="Google Shape;208;p5" descr="02 LA-Stacked_Logo-Dark1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 descr="starry-background_short1.jpg"/>
          <p:cNvPicPr preferRelativeResize="0"/>
          <p:nvPr/>
        </p:nvPicPr>
        <p:blipFill rotWithShape="1">
          <a:blip r:embed="rId3">
            <a:alphaModFix/>
          </a:blip>
          <a:srcRect l="3762" t="14220" r="3763" b="7577"/>
          <a:stretch/>
        </p:blipFill>
        <p:spPr>
          <a:xfrm>
            <a:off x="-42533" y="-24458"/>
            <a:ext cx="24469068" cy="1376491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979393" y="7047258"/>
            <a:ext cx="2042521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03F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10000"/>
              <a:buFont typeface="Helvetica Neue"/>
              <a:buNone/>
            </a:pPr>
            <a:r>
              <a:rPr lang="en-US" sz="10000" b="1" i="1" u="none" strike="noStrike" cap="none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Thank You for Joining Us!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" name="Google Shape;215;p6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7225" y="3267445"/>
            <a:ext cx="17129550" cy="311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 descr="starry-background_short.jpg"/>
          <p:cNvPicPr preferRelativeResize="0"/>
          <p:nvPr/>
        </p:nvPicPr>
        <p:blipFill rotWithShape="1">
          <a:blip r:embed="rId5">
            <a:alphaModFix/>
          </a:blip>
          <a:srcRect t="11155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Coffee Sponsor</a:t>
            </a:r>
            <a:endParaRPr/>
          </a:p>
        </p:txBody>
      </p:sp>
      <p:pic>
        <p:nvPicPr>
          <p:cNvPr id="218" name="Google Shape;218;p6" descr="Buffalo-Limo-Logo-17-logo-tag-BW.png"/>
          <p:cNvPicPr preferRelativeResize="0"/>
          <p:nvPr/>
        </p:nvPicPr>
        <p:blipFill rotWithShape="1">
          <a:blip r:embed="rId6">
            <a:alphaModFix/>
          </a:blip>
          <a:srcRect l="8900" r="8900"/>
          <a:stretch/>
        </p:blipFill>
        <p:spPr>
          <a:xfrm>
            <a:off x="21003583" y="11808870"/>
            <a:ext cx="2220885" cy="18012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220" name="Google Shape;220;p6" descr="02 LA-Stacked_Logo-Dark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/>
        </p:nvSpPr>
        <p:spPr>
          <a:xfrm>
            <a:off x="0" y="1978660"/>
            <a:ext cx="24384000" cy="3170700"/>
          </a:xfrm>
          <a:prstGeom prst="rect">
            <a:avLst/>
          </a:prstGeom>
          <a:solidFill>
            <a:srgbClr val="C2262A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10000"/>
              <a:buFont typeface="Helvetica Neue"/>
              <a:buNone/>
            </a:pPr>
            <a: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Mastering the Affiliate Game: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10000"/>
              <a:buFont typeface="Helvetica Neue"/>
              <a:buNone/>
            </a:pPr>
            <a: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Tips and Tricks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558235" y="7137604"/>
            <a:ext cx="1237239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6000"/>
              <a:buFont typeface="Helvetica Neue"/>
              <a:buNone/>
            </a:pPr>
            <a:r>
              <a:rPr lang="en-US" sz="5500" b="1" i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Faith Glasgow of Peak Limousine</a:t>
            </a:r>
            <a:endParaRPr sz="5500" b="1" i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2" descr="starry-background_short.jpg"/>
          <p:cNvPicPr preferRelativeResize="0"/>
          <p:nvPr/>
        </p:nvPicPr>
        <p:blipFill rotWithShape="1">
          <a:blip r:embed="rId3">
            <a:alphaModFix/>
          </a:blip>
          <a:srcRect t="11155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309" y="12018522"/>
            <a:ext cx="7589302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Coffee Sponsor</a:t>
            </a:r>
            <a:endParaRPr/>
          </a:p>
        </p:txBody>
      </p:sp>
      <p:pic>
        <p:nvPicPr>
          <p:cNvPr id="88" name="Google Shape;88;p2" descr="Buffalo-Limo-Logo-17-logo-tag-BW.png"/>
          <p:cNvPicPr preferRelativeResize="0"/>
          <p:nvPr/>
        </p:nvPicPr>
        <p:blipFill rotWithShape="1">
          <a:blip r:embed="rId5">
            <a:alphaModFix/>
          </a:blip>
          <a:srcRect l="8900" r="8900"/>
          <a:stretch/>
        </p:blipFill>
        <p:spPr>
          <a:xfrm>
            <a:off x="21003583" y="11808870"/>
            <a:ext cx="2220885" cy="180124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90" name="Google Shape;90;p2" descr="02 LA-Stacked_Logo-Dark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603163" y="8869473"/>
            <a:ext cx="14654927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i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Jason </a:t>
            </a:r>
            <a:r>
              <a:rPr lang="en-US" sz="5500" b="1" i="1" dirty="0" err="1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Dornhoffer</a:t>
            </a:r>
            <a:r>
              <a:rPr lang="en-US" sz="5500" b="1" i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of United Private Car</a:t>
            </a:r>
            <a:endParaRPr sz="5500" b="1" i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170671" y="7977276"/>
            <a:ext cx="1282026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i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Jay Bowers of AJL International</a:t>
            </a:r>
            <a:endParaRPr sz="5500" b="1" i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033679" y="10246422"/>
            <a:ext cx="16004084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i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Moderator: Tiffany Hinton of MOTEV LLC</a:t>
            </a:r>
            <a:endParaRPr sz="5500" b="1" i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84;p2">
            <a:extLst>
              <a:ext uri="{FF2B5EF4-FFF2-40B4-BE49-F238E27FC236}">
                <a16:creationId xmlns:a16="http://schemas.microsoft.com/office/drawing/2014/main" id="{8A90024A-B3CF-A990-68A2-B145A331076D}"/>
              </a:ext>
            </a:extLst>
          </p:cNvPr>
          <p:cNvSpPr txBox="1"/>
          <p:nvPr/>
        </p:nvSpPr>
        <p:spPr>
          <a:xfrm>
            <a:off x="3558234" y="6239687"/>
            <a:ext cx="1237239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6000"/>
              <a:buFont typeface="Helvetica Neue"/>
              <a:buNone/>
            </a:pPr>
            <a:r>
              <a:rPr lang="en-US" sz="5500" b="1" i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Speakers: </a:t>
            </a:r>
            <a:endParaRPr sz="5500" b="1" i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starry-background_short1.jpg"/>
          <p:cNvPicPr preferRelativeResize="0"/>
          <p:nvPr/>
        </p:nvPicPr>
        <p:blipFill rotWithShape="1">
          <a:blip r:embed="rId3">
            <a:alphaModFix/>
          </a:blip>
          <a:srcRect l="3762" t="14220" r="3763" b="7577"/>
          <a:stretch/>
        </p:blipFill>
        <p:spPr>
          <a:xfrm>
            <a:off x="-42533" y="-24458"/>
            <a:ext cx="24469067" cy="137649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10000"/>
              <a:buFont typeface="Helvetica Neue"/>
              <a:buNone/>
            </a:pPr>
            <a:r>
              <a:rPr lang="en-US" sz="10000" b="1" i="0" u="none" strike="noStrike" cap="none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Welcome &amp; Thank You to Our Sponsors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061097" y="5476519"/>
            <a:ext cx="7128955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Font typeface="Lato Black"/>
              <a:buNone/>
            </a:pPr>
            <a:r>
              <a:rPr lang="en-US" sz="40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01" name="Google Shape;101;p3" descr="LimoAnywhere-stacked-Logo-Dark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1649" y="7239996"/>
            <a:ext cx="5387893" cy="357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red-strips.png"/>
          <p:cNvPicPr preferRelativeResize="0"/>
          <p:nvPr/>
        </p:nvPicPr>
        <p:blipFill rotWithShape="1">
          <a:blip r:embed="rId5">
            <a:alphaModFix/>
          </a:blip>
          <a:srcRect r="30843" b="48405"/>
          <a:stretch/>
        </p:blipFill>
        <p:spPr>
          <a:xfrm>
            <a:off x="14897490" y="6677697"/>
            <a:ext cx="9485319" cy="707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red-strips.png"/>
          <p:cNvPicPr preferRelativeResize="0"/>
          <p:nvPr/>
        </p:nvPicPr>
        <p:blipFill rotWithShape="1">
          <a:blip r:embed="rId5">
            <a:alphaModFix/>
          </a:blip>
          <a:srcRect r="30843" b="48405"/>
          <a:stretch/>
        </p:blipFill>
        <p:spPr>
          <a:xfrm flipH="1">
            <a:off x="-32738" y="6677697"/>
            <a:ext cx="9485319" cy="707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3193949" y="5476519"/>
            <a:ext cx="7128955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Font typeface="Lato Black"/>
              <a:buNone/>
            </a:pPr>
            <a:r>
              <a:rPr lang="en-US" sz="40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Coffee Sponsors</a:t>
            </a:r>
            <a:endParaRPr/>
          </a:p>
        </p:txBody>
      </p:sp>
      <p:pic>
        <p:nvPicPr>
          <p:cNvPr id="105" name="Google Shape;105;p3" descr="Buffalo-Limo-Logo-17-logo-tag-BW.png"/>
          <p:cNvPicPr preferRelativeResize="0"/>
          <p:nvPr/>
        </p:nvPicPr>
        <p:blipFill rotWithShape="1">
          <a:blip r:embed="rId6">
            <a:alphaModFix/>
          </a:blip>
          <a:srcRect l="8900" r="8900"/>
          <a:stretch/>
        </p:blipFill>
        <p:spPr>
          <a:xfrm>
            <a:off x="14064502" y="6845051"/>
            <a:ext cx="5387892" cy="436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97c1cd908_0_71"/>
          <p:cNvSpPr txBox="1"/>
          <p:nvPr/>
        </p:nvSpPr>
        <p:spPr>
          <a:xfrm>
            <a:off x="3616205" y="770456"/>
            <a:ext cx="16857900" cy="24012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7500"/>
              <a:buFont typeface="Helvetica Neue"/>
              <a:buNone/>
            </a:pPr>
            <a:r>
              <a:rPr lang="en-US" sz="7500" b="1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Key Questions to Consider Before Starting Your Affiliate Journey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Google Shape;111;g2f97c1cd908_0_71"/>
          <p:cNvSpPr txBox="1"/>
          <p:nvPr/>
        </p:nvSpPr>
        <p:spPr>
          <a:xfrm>
            <a:off x="3209382" y="4029770"/>
            <a:ext cx="18604607" cy="608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•"/>
            </a:pPr>
            <a:r>
              <a:rPr lang="en-US" sz="55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matters most to my affiliate?</a:t>
            </a:r>
            <a:endParaRPr sz="55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•"/>
            </a:pPr>
            <a:r>
              <a:rPr lang="en-US" sz="55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I offer consistent service?</a:t>
            </a:r>
            <a:endParaRPr sz="55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•"/>
            </a:pPr>
            <a:r>
              <a:rPr lang="en-US" sz="55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I be profitable offering affiliate services?</a:t>
            </a:r>
            <a:endParaRPr sz="55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•"/>
            </a:pPr>
            <a:r>
              <a:rPr lang="en-US" sz="55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technology will make accepting work easier?</a:t>
            </a:r>
            <a:endParaRPr sz="55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•"/>
            </a:pPr>
            <a:r>
              <a:rPr lang="en-US" sz="55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my marketing plan for attracting business and reciprocating work?</a:t>
            </a:r>
            <a:endParaRPr sz="55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g2f97c1cd908_0_71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f97c1cd908_0_71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f97c1cd908_0_71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15" name="Google Shape;115;g2f97c1cd908_0_71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97c1cd908_0_26"/>
          <p:cNvSpPr txBox="1"/>
          <p:nvPr/>
        </p:nvSpPr>
        <p:spPr>
          <a:xfrm>
            <a:off x="4105025" y="2610379"/>
            <a:ext cx="1576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7500"/>
              <a:buFont typeface="Helvetica Neue"/>
              <a:buNone/>
            </a:pPr>
            <a:endParaRPr/>
          </a:p>
        </p:txBody>
      </p:sp>
      <p:sp>
        <p:nvSpPr>
          <p:cNvPr id="121" name="Google Shape;121;g2f97c1cd908_0_26"/>
          <p:cNvSpPr txBox="1"/>
          <p:nvPr/>
        </p:nvSpPr>
        <p:spPr>
          <a:xfrm>
            <a:off x="1567200" y="3058852"/>
            <a:ext cx="21249600" cy="668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Evaluating the Affiliate's Fleet and Chauffeur Protocols</a:t>
            </a:r>
            <a:endParaRPr sz="55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</a:rPr>
              <a:t>Fleet Quality</a:t>
            </a:r>
            <a:r>
              <a:rPr lang="en-US" sz="5000" dirty="0">
                <a:solidFill>
                  <a:srgbClr val="173D6D"/>
                </a:solidFill>
              </a:rPr>
              <a:t>: Ensuring the fleet meets the standards your client expects</a:t>
            </a:r>
            <a:endParaRPr sz="5000" dirty="0">
              <a:solidFill>
                <a:srgbClr val="173D6D"/>
              </a:solidFill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</a:rPr>
              <a:t>Chauffeur Dress and Conduct</a:t>
            </a:r>
            <a:r>
              <a:rPr lang="en-US" sz="5000" dirty="0">
                <a:solidFill>
                  <a:srgbClr val="173D6D"/>
                </a:solidFill>
              </a:rPr>
              <a:t>: Affiliate chauffeurs must adhere to high dress and conduct standards</a:t>
            </a:r>
            <a:endParaRPr sz="5000" dirty="0">
              <a:solidFill>
                <a:srgbClr val="173D6D"/>
              </a:solidFill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</a:rPr>
              <a:t>Operational Protocols</a:t>
            </a:r>
            <a:r>
              <a:rPr lang="en-US" sz="5000" dirty="0">
                <a:solidFill>
                  <a:srgbClr val="173D6D"/>
                </a:solidFill>
              </a:rPr>
              <a:t>: Clear guidelines on how chauffeurs should interact with passengers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g2f97c1cd908_0_26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97c1cd908_0_26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97c1cd908_0_26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25" name="Google Shape;125;g2f97c1cd908_0_26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f97c1cd908_0_26"/>
          <p:cNvSpPr txBox="1"/>
          <p:nvPr/>
        </p:nvSpPr>
        <p:spPr>
          <a:xfrm>
            <a:off x="2210225" y="-1407450"/>
            <a:ext cx="195504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7500"/>
              <a:buFont typeface="Helvetica Neue"/>
              <a:buNone/>
            </a:pPr>
            <a:r>
              <a:rPr lang="en-US" sz="7500" b="1">
                <a:solidFill>
                  <a:srgbClr val="B232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Practices for a Farm-Out Company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g2f97c1cd908_0_26"/>
          <p:cNvSpPr txBox="1"/>
          <p:nvPr/>
        </p:nvSpPr>
        <p:spPr>
          <a:xfrm>
            <a:off x="2547875" y="1249768"/>
            <a:ext cx="18875100" cy="13392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2322E"/>
              </a:buClr>
              <a:buSzPts val="7500"/>
              <a:buFont typeface="Helvetica Neue"/>
              <a:buNone/>
            </a:pPr>
            <a:r>
              <a:rPr lang="en-US" sz="7500" b="1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Best Practices for a Farm-Out Company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1166899" y="1142400"/>
            <a:ext cx="22159631" cy="933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2. Selecting the Right Affiliate for Your Clientele</a:t>
            </a:r>
            <a:endParaRPr sz="55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Insurance and Operating Authorities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Ensuring the affiliate is fully compliant and insured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Employee Status (1099 or W2)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Importance of understanding the affiliate's employee structure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24/7 Communication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Ensuring round-the-clock availability for seamless communication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Integration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Systems like GNet or livery-to-livery software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Notification of Changes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Setting expectations for instant notification of driver/vehicle substitutions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Google Shape;133;p4" descr="starry-background_short.jpg"/>
          <p:cNvPicPr preferRelativeResize="0"/>
          <p:nvPr/>
        </p:nvPicPr>
        <p:blipFill rotWithShape="1">
          <a:blip r:embed="rId3">
            <a:alphaModFix/>
          </a:blip>
          <a:srcRect t="11155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1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36" name="Google Shape;136;p4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97c1cd908_0_35"/>
          <p:cNvSpPr txBox="1"/>
          <p:nvPr/>
        </p:nvSpPr>
        <p:spPr>
          <a:xfrm>
            <a:off x="1996750" y="1900217"/>
            <a:ext cx="20973499" cy="796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173D6D"/>
                </a:solidFill>
                <a:latin typeface="Helvetica Neue" panose="020B0604020202020204" charset="0"/>
              </a:rPr>
              <a:t> </a:t>
            </a:r>
            <a:r>
              <a:rPr lang="en-US" sz="55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B0604020202020204" charset="0"/>
              </a:rPr>
              <a:t>3. Incident Handling</a:t>
            </a:r>
            <a:endParaRPr sz="55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panose="020B0604020202020204" charset="0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dirty="0">
                <a:solidFill>
                  <a:srgbClr val="173D6D"/>
                </a:solidFill>
              </a:rPr>
              <a:t>Proactive and immediate responses in case of accidents or service issues</a:t>
            </a:r>
            <a:endParaRPr sz="5000" dirty="0">
              <a:solidFill>
                <a:srgbClr val="173D6D"/>
              </a:solidFill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dirty="0">
                <a:solidFill>
                  <a:srgbClr val="173D6D"/>
                </a:solidFill>
              </a:rPr>
              <a:t>Transparent communication</a:t>
            </a: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endParaRPr sz="5000" dirty="0">
              <a:solidFill>
                <a:srgbClr val="173D6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4. Discussing Rates and Payment Terms</a:t>
            </a:r>
            <a:endParaRPr sz="55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○"/>
            </a:pP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approach rate discussions, including common routes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○"/>
            </a:pP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Clarify payment timelines and policies to avoid misunderstandings</a:t>
            </a:r>
            <a:endParaRPr sz="5000" dirty="0">
              <a:solidFill>
                <a:srgbClr val="173D6D"/>
              </a:solidFill>
            </a:endParaRPr>
          </a:p>
        </p:txBody>
      </p:sp>
      <p:pic>
        <p:nvPicPr>
          <p:cNvPr id="142" name="Google Shape;142;g2f97c1cd908_0_35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97c1cd908_0_35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f97c1cd908_0_35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45" name="Google Shape;145;g2f97c1cd908_0_35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863c7ca1c_0_1"/>
          <p:cNvSpPr txBox="1"/>
          <p:nvPr/>
        </p:nvSpPr>
        <p:spPr>
          <a:xfrm>
            <a:off x="1413750" y="1567555"/>
            <a:ext cx="21556500" cy="884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5. Maintaining Attitude and Professionalism</a:t>
            </a:r>
            <a:endParaRPr sz="55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Attitude Matters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How you treat affiliates impacts the relationship; avoid condescension or entitlement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r>
              <a:rPr lang="en-US" sz="5000" b="1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Service Consistency</a:t>
            </a: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Ensure the affiliate is as courteous to you as they are to their own clients</a:t>
            </a: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Char char="○"/>
            </a:pP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6. Handling VIP Clients</a:t>
            </a:r>
            <a:endParaRPr sz="5500" b="1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○"/>
            </a:pP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considerations for VVIP clients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5000"/>
              <a:buFont typeface="Helvetica Neue"/>
              <a:buChar char="○"/>
            </a:pPr>
            <a:r>
              <a:rPr lang="en-US" sz="5000" dirty="0">
                <a:solidFill>
                  <a:srgbClr val="173D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Assigning your best chauffeurs and ensuring flawless execution</a:t>
            </a:r>
            <a:endParaRPr sz="5000" dirty="0">
              <a:solidFill>
                <a:srgbClr val="173D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g30863c7ca1c_0_1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0863c7ca1c_0_1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0863c7ca1c_0_1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54" name="Google Shape;154;g30863c7ca1c_0_1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97c1cd908_0_44"/>
          <p:cNvSpPr txBox="1"/>
          <p:nvPr/>
        </p:nvSpPr>
        <p:spPr>
          <a:xfrm>
            <a:off x="1847461" y="670387"/>
            <a:ext cx="19668932" cy="1473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6500" b="1" dirty="0">
                <a:solidFill>
                  <a:srgbClr val="B23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Best Practices for a Farm-In Company</a:t>
            </a:r>
            <a:endParaRPr sz="6500" dirty="0">
              <a:solidFill>
                <a:srgbClr val="B232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g2f97c1cd908_0_44"/>
          <p:cNvSpPr txBox="1"/>
          <p:nvPr/>
        </p:nvSpPr>
        <p:spPr>
          <a:xfrm>
            <a:off x="1223466" y="2436532"/>
            <a:ext cx="22457400" cy="8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82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73D6D"/>
              </a:buClr>
              <a:buSzPts val="4000"/>
              <a:buFont typeface="Helvetica Neue"/>
              <a:buAutoNum type="arabicPeriod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Preparation to Accept Affiliate Work</a:t>
            </a:r>
            <a:endParaRPr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Technological Readiness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Do you have the right systems to accept affiliate work?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Establishing SOPs for affiliate work, including training staff to handle affiliate needs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Understanding Expectations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Create a training program around affiliate needs and courtesies</a:t>
            </a: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endParaRPr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Font typeface="Helvetica Neue"/>
              <a:buAutoNum type="arabicPeriod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Financial Readiness</a:t>
            </a:r>
            <a:endParaRPr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Payment Terms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Understanding the payment structures and assessing whether you can sustain multiple affiliate relationships with extended payment terms</a:t>
            </a: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endParaRPr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Font typeface="Helvetica Neue"/>
              <a:buAutoNum type="arabicPeriod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Responding to Mistakes</a:t>
            </a:r>
            <a:endParaRPr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4000"/>
              <a:buChar char="○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Owning Up to Errors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Handling incidents with transparency, learning from mistakes, and making internal changes to avoid recurrence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○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Proactively informing affiliates about any issues and detailing resolution steps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g2f97c1cd908_0_44" descr="starry-background_short.jpg"/>
          <p:cNvPicPr preferRelativeResize="0"/>
          <p:nvPr/>
        </p:nvPicPr>
        <p:blipFill rotWithShape="1">
          <a:blip r:embed="rId3">
            <a:alphaModFix/>
          </a:blip>
          <a:srcRect t="11154" b="76019"/>
          <a:stretch/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f97c1cd908_0_44" descr="CDNLA-show-dc-gaylord-natl-dome-2024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231" y="12018522"/>
            <a:ext cx="7589303" cy="138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f97c1cd908_0_44"/>
          <p:cNvSpPr txBox="1"/>
          <p:nvPr/>
        </p:nvSpPr>
        <p:spPr>
          <a:xfrm>
            <a:off x="-333117" y="12458945"/>
            <a:ext cx="475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D6D"/>
              </a:buClr>
              <a:buSzPts val="2500"/>
              <a:buFont typeface="Lato Black"/>
              <a:buNone/>
            </a:pPr>
            <a:r>
              <a:rPr lang="en-US" sz="2500" b="1" i="1" u="none" strike="noStrike" cap="none">
                <a:solidFill>
                  <a:srgbClr val="173D6D"/>
                </a:solidFill>
                <a:latin typeface="Lato Black"/>
                <a:ea typeface="Lato Black"/>
                <a:cs typeface="Lato Black"/>
                <a:sym typeface="Lato Black"/>
              </a:rPr>
              <a:t>AV Sponsor</a:t>
            </a:r>
            <a:endParaRPr/>
          </a:p>
        </p:txBody>
      </p:sp>
      <p:pic>
        <p:nvPicPr>
          <p:cNvPr id="164" name="Google Shape;164;g2f97c1cd908_0_44" descr="02 LA-Stacked_Logo-Dark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6682" y="11989061"/>
            <a:ext cx="2200993" cy="14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269C5-D9F0-4EEB-9579-C81D7959F404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customXml/itemProps2.xml><?xml version="1.0" encoding="utf-8"?>
<ds:datastoreItem xmlns:ds="http://schemas.openxmlformats.org/officeDocument/2006/customXml" ds:itemID="{C48F6660-7C0B-46EC-A736-96E2975A72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EB700-E4AF-4955-8FA7-0BB113C76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659</Words>
  <Application>Microsoft Office PowerPoint</Application>
  <PresentationFormat>Custom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Lato Black</vt:lpstr>
      <vt:lpstr>Arial</vt:lpstr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Susan Rose</cp:lastModifiedBy>
  <cp:revision>2</cp:revision>
  <dcterms:modified xsi:type="dcterms:W3CDTF">2024-10-10T00:16:04Z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